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82" r:id="rId2"/>
    <p:sldId id="507" r:id="rId3"/>
    <p:sldId id="501" r:id="rId4"/>
    <p:sldId id="490" r:id="rId5"/>
    <p:sldId id="508" r:id="rId6"/>
    <p:sldId id="506" r:id="rId7"/>
    <p:sldId id="504" r:id="rId8"/>
    <p:sldId id="502" r:id="rId9"/>
    <p:sldId id="500" r:id="rId10"/>
    <p:sldId id="503" r:id="rId11"/>
    <p:sldId id="29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овикова Наталья Александровна" initials="ННА" lastIdx="2" clrIdx="0">
    <p:extLst>
      <p:ext uri="{19B8F6BF-5375-455C-9EA6-DF929625EA0E}">
        <p15:presenceInfo xmlns:p15="http://schemas.microsoft.com/office/powerpoint/2012/main" userId="S-1-5-21-2507465479-2474610233-713296250-1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9B"/>
    <a:srgbClr val="FFE5E5"/>
    <a:srgbClr val="E8E8E8"/>
    <a:srgbClr val="FFC9C9"/>
    <a:srgbClr val="FFD940"/>
    <a:srgbClr val="C2C2C2"/>
    <a:srgbClr val="C20726"/>
    <a:srgbClr val="C00000"/>
    <a:srgbClr val="FFFFFF"/>
    <a:srgbClr val="FF1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83" autoAdjust="0"/>
  </p:normalViewPr>
  <p:slideViewPr>
    <p:cSldViewPr>
      <p:cViewPr varScale="1">
        <p:scale>
          <a:sx n="85" d="100"/>
          <a:sy n="85" d="100"/>
        </p:scale>
        <p:origin x="63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CA6E-A19F-4775-A4D4-3B0EB14F6361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F4BDC-E505-415E-ADF3-C448467E6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2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2117" y="1124744"/>
            <a:ext cx="12194117" cy="5733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770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3960440"/>
          </a:xfrm>
        </p:spPr>
        <p:txBody>
          <a:bodyPr>
            <a:normAutofit/>
          </a:bodyPr>
          <a:lstStyle>
            <a:lvl1pPr marL="216000" indent="-216000">
              <a:buClr>
                <a:srgbClr val="C00000"/>
              </a:buClr>
              <a:buFont typeface="Wingdings" pitchFamily="2" charset="2"/>
              <a:buChar char="§"/>
              <a:defRPr sz="1800"/>
            </a:lvl1pPr>
            <a:lvl2pPr marL="216000" indent="-21600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216000" indent="-216000">
              <a:buClr>
                <a:srgbClr val="C00000"/>
              </a:buClr>
              <a:buFont typeface="Wingdings" pitchFamily="2" charset="2"/>
              <a:buChar char="§"/>
              <a:defRPr sz="1800"/>
            </a:lvl3pPr>
            <a:lvl4pPr marL="216000" indent="-216000">
              <a:buClr>
                <a:srgbClr val="C00000"/>
              </a:buClr>
              <a:buFont typeface="Wingdings" pitchFamily="2" charset="2"/>
              <a:buChar char="§"/>
              <a:defRPr sz="1800"/>
            </a:lvl4pPr>
            <a:lvl5pPr marL="216000" indent="-216000">
              <a:buClr>
                <a:srgbClr val="C00000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73C6-9F7A-42C3-8E14-900961EE85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8748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2117" y="4"/>
            <a:ext cx="1219411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80026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6" b="525"/>
          <a:stretch>
            <a:fillRect/>
          </a:stretch>
        </p:blipFill>
        <p:spPr bwMode="auto">
          <a:xfrm>
            <a:off x="11184471" y="6279878"/>
            <a:ext cx="630767" cy="57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959601" y="6400528"/>
            <a:ext cx="4224867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sz="1200" dirty="0">
                <a:solidFill>
                  <a:srgbClr val="7F7F7F"/>
                </a:solidFill>
                <a:cs typeface="Arial" charset="0"/>
              </a:rPr>
              <a:t>www.mertech.ru</a:t>
            </a:r>
          </a:p>
        </p:txBody>
      </p:sp>
      <p:grpSp>
        <p:nvGrpSpPr>
          <p:cNvPr id="13" name="Group 7"/>
          <p:cNvGrpSpPr>
            <a:grpSpLocks/>
          </p:cNvGrpSpPr>
          <p:nvPr userDrawn="1"/>
        </p:nvGrpSpPr>
        <p:grpSpPr bwMode="auto">
          <a:xfrm>
            <a:off x="2567517" y="6548484"/>
            <a:ext cx="6888856" cy="45719"/>
            <a:chOff x="1213" y="4201"/>
            <a:chExt cx="2776" cy="44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945" y="4201"/>
              <a:ext cx="44" cy="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1212" y="4224"/>
              <a:ext cx="2755" cy="0"/>
            </a:xfrm>
            <a:prstGeom prst="line">
              <a:avLst/>
            </a:prstGeom>
            <a:noFill/>
            <a:ln w="9360" cap="sq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7" name="Line 11"/>
          <p:cNvSpPr>
            <a:spLocks noChangeShapeType="1"/>
          </p:cNvSpPr>
          <p:nvPr userDrawn="1"/>
        </p:nvSpPr>
        <p:spPr bwMode="auto">
          <a:xfrm flipH="1">
            <a:off x="-2117" y="6559285"/>
            <a:ext cx="325968" cy="1587"/>
          </a:xfrm>
          <a:prstGeom prst="line">
            <a:avLst/>
          </a:prstGeom>
          <a:noFill/>
          <a:ln w="9360" cap="sq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73C6-9F7A-42C3-8E14-900961EE85DE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2117" y="8"/>
            <a:ext cx="12194117" cy="60932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00" y="6239103"/>
            <a:ext cx="1901498" cy="6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73C6-9F7A-42C3-8E14-900961EE8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6" b="525"/>
          <a:stretch>
            <a:fillRect/>
          </a:stretch>
        </p:blipFill>
        <p:spPr bwMode="auto">
          <a:xfrm>
            <a:off x="11184471" y="6279878"/>
            <a:ext cx="630767" cy="57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959601" y="6400528"/>
            <a:ext cx="4224867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sz="1200" dirty="0">
                <a:solidFill>
                  <a:srgbClr val="7F7F7F"/>
                </a:solidFill>
                <a:cs typeface="Arial" charset="0"/>
              </a:rPr>
              <a:t>www.mertech.ru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2567517" y="6548484"/>
            <a:ext cx="6888856" cy="45719"/>
            <a:chOff x="1213" y="4201"/>
            <a:chExt cx="2776" cy="44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3945" y="4201"/>
              <a:ext cx="44" cy="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1212" y="4224"/>
              <a:ext cx="2755" cy="0"/>
            </a:xfrm>
            <a:prstGeom prst="line">
              <a:avLst/>
            </a:prstGeom>
            <a:noFill/>
            <a:ln w="9360" cap="sq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-2117" y="6559285"/>
            <a:ext cx="325968" cy="1587"/>
          </a:xfrm>
          <a:prstGeom prst="line">
            <a:avLst/>
          </a:prstGeom>
          <a:noFill/>
          <a:ln w="9360" cap="sq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609600" y="1988839"/>
            <a:ext cx="109728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11184470" y="6356357"/>
            <a:ext cx="630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C7373C6-9F7A-42C3-8E14-900961EE85D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00" y="6239103"/>
            <a:ext cx="1901498" cy="6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cap="all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ts val="3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524000" y="6198170"/>
            <a:ext cx="3419872" cy="98268"/>
            <a:chOff x="3523472" y="6668682"/>
            <a:chExt cx="3136760" cy="72008"/>
          </a:xfrm>
          <a:solidFill>
            <a:schemeClr val="bg1"/>
          </a:solidFill>
        </p:grpSpPr>
        <p:sp>
          <p:nvSpPr>
            <p:cNvPr id="7" name="Прямоугольник 6"/>
            <p:cNvSpPr/>
            <p:nvPr userDrawn="1"/>
          </p:nvSpPr>
          <p:spPr>
            <a:xfrm>
              <a:off x="6588224" y="6668682"/>
              <a:ext cx="72008" cy="720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 flipH="1">
              <a:off x="3523472" y="6704686"/>
              <a:ext cx="3100758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863758" y="6078027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www.mertech.ru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10800000">
            <a:off x="6816087" y="6198170"/>
            <a:ext cx="3839041" cy="98268"/>
            <a:chOff x="3523472" y="6668682"/>
            <a:chExt cx="3136760" cy="72008"/>
          </a:xfrm>
          <a:solidFill>
            <a:schemeClr val="bg1"/>
          </a:solidFill>
        </p:grpSpPr>
        <p:sp>
          <p:nvSpPr>
            <p:cNvPr id="11" name="Прямоугольник 10"/>
            <p:cNvSpPr/>
            <p:nvPr userDrawn="1"/>
          </p:nvSpPr>
          <p:spPr>
            <a:xfrm>
              <a:off x="6588224" y="6668682"/>
              <a:ext cx="72008" cy="720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 userDrawn="1"/>
          </p:nvCxnSpPr>
          <p:spPr>
            <a:xfrm flipH="1">
              <a:off x="3523472" y="6704686"/>
              <a:ext cx="3100758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94" y="1459116"/>
            <a:ext cx="6154618" cy="21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4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87784BA-30A0-4628-BCC3-E3E62DFE5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73C6-9F7A-42C3-8E14-900961EE85D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3192EB6-D133-4DDE-97F8-73C6E0EC8C49}"/>
              </a:ext>
            </a:extLst>
          </p:cNvPr>
          <p:cNvSpPr txBox="1">
            <a:spLocks/>
          </p:cNvSpPr>
          <p:nvPr/>
        </p:nvSpPr>
        <p:spPr>
          <a:xfrm>
            <a:off x="983432" y="26764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Сферы применения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3164F01-1EB9-4E2B-9D12-578450B88B7D}"/>
              </a:ext>
            </a:extLst>
          </p:cNvPr>
          <p:cNvGrpSpPr/>
          <p:nvPr/>
        </p:nvGrpSpPr>
        <p:grpSpPr>
          <a:xfrm>
            <a:off x="767408" y="260648"/>
            <a:ext cx="4464496" cy="864096"/>
            <a:chOff x="467544" y="260648"/>
            <a:chExt cx="4104456" cy="864096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2E9F0EB2-DAAA-485C-A5A4-9F57A376CFE7}"/>
                </a:ext>
              </a:extLst>
            </p:cNvPr>
            <p:cNvCxnSpPr/>
            <p:nvPr/>
          </p:nvCxnSpPr>
          <p:spPr>
            <a:xfrm>
              <a:off x="467544" y="1124744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9A29F88-EF7E-465D-9C01-C4CFD9BF4F5C}"/>
                </a:ext>
              </a:extLst>
            </p:cNvPr>
            <p:cNvCxnSpPr/>
            <p:nvPr/>
          </p:nvCxnSpPr>
          <p:spPr>
            <a:xfrm>
              <a:off x="467544" y="260648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10CD0CFC-5A08-415F-B1D9-EDF2F88FF771}"/>
              </a:ext>
            </a:extLst>
          </p:cNvPr>
          <p:cNvSpPr/>
          <p:nvPr/>
        </p:nvSpPr>
        <p:spPr>
          <a:xfrm>
            <a:off x="1271464" y="1628800"/>
            <a:ext cx="1908000" cy="1908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68F707A-D2FC-45B2-BAD2-11656B3B458F}"/>
              </a:ext>
            </a:extLst>
          </p:cNvPr>
          <p:cNvSpPr/>
          <p:nvPr/>
        </p:nvSpPr>
        <p:spPr>
          <a:xfrm>
            <a:off x="3647728" y="1628800"/>
            <a:ext cx="1908000" cy="1908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AD2F40C-56C2-4C41-8CF0-04E2EF0A20E3}"/>
              </a:ext>
            </a:extLst>
          </p:cNvPr>
          <p:cNvSpPr/>
          <p:nvPr/>
        </p:nvSpPr>
        <p:spPr>
          <a:xfrm>
            <a:off x="6023992" y="1628800"/>
            <a:ext cx="1908000" cy="1908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96E6CE-439C-4121-BF98-A71DD706895A}"/>
              </a:ext>
            </a:extLst>
          </p:cNvPr>
          <p:cNvSpPr/>
          <p:nvPr/>
        </p:nvSpPr>
        <p:spPr>
          <a:xfrm>
            <a:off x="8328248" y="1628800"/>
            <a:ext cx="1908000" cy="1908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B7B5C6E-6A3B-466E-9112-ED6A4CCE72F9}"/>
              </a:ext>
            </a:extLst>
          </p:cNvPr>
          <p:cNvSpPr/>
          <p:nvPr/>
        </p:nvSpPr>
        <p:spPr>
          <a:xfrm>
            <a:off x="1343472" y="3825264"/>
            <a:ext cx="1908000" cy="1908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D99B6C7-92DB-4C00-BADE-AD52584308DA}"/>
              </a:ext>
            </a:extLst>
          </p:cNvPr>
          <p:cNvSpPr/>
          <p:nvPr/>
        </p:nvSpPr>
        <p:spPr>
          <a:xfrm>
            <a:off x="3647728" y="3825264"/>
            <a:ext cx="1908000" cy="19080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2BEF947-0C2F-4942-AABB-F6B874EF8003}"/>
              </a:ext>
            </a:extLst>
          </p:cNvPr>
          <p:cNvSpPr/>
          <p:nvPr/>
        </p:nvSpPr>
        <p:spPr>
          <a:xfrm>
            <a:off x="6023992" y="3825264"/>
            <a:ext cx="1908000" cy="1908000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6F4CBAE-EF30-454F-BFB1-797AF612500B}"/>
              </a:ext>
            </a:extLst>
          </p:cNvPr>
          <p:cNvSpPr/>
          <p:nvPr/>
        </p:nvSpPr>
        <p:spPr>
          <a:xfrm>
            <a:off x="8400256" y="3825264"/>
            <a:ext cx="1908000" cy="1908000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8FABBC-4E04-4EC2-84AE-D13B5FC075CD}"/>
              </a:ext>
            </a:extLst>
          </p:cNvPr>
          <p:cNvSpPr/>
          <p:nvPr/>
        </p:nvSpPr>
        <p:spPr>
          <a:xfrm>
            <a:off x="2225464" y="3140538"/>
            <a:ext cx="1188352" cy="396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Розничная торговля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F9F7A06-52C7-4E24-B7E2-68720B5874A3}"/>
              </a:ext>
            </a:extLst>
          </p:cNvPr>
          <p:cNvSpPr/>
          <p:nvPr/>
        </p:nvSpPr>
        <p:spPr>
          <a:xfrm>
            <a:off x="4601288" y="3140538"/>
            <a:ext cx="1188352" cy="396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Оптовая торговля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3B683A-B823-42A6-9063-C0CAE191744A}"/>
              </a:ext>
            </a:extLst>
          </p:cNvPr>
          <p:cNvSpPr/>
          <p:nvPr/>
        </p:nvSpPr>
        <p:spPr>
          <a:xfrm>
            <a:off x="6977992" y="3140538"/>
            <a:ext cx="1188352" cy="396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Ресторанный бизнес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EA74E1B-38D3-4807-ABCF-28F2BF7C538F}"/>
              </a:ext>
            </a:extLst>
          </p:cNvPr>
          <p:cNvSpPr/>
          <p:nvPr/>
        </p:nvSpPr>
        <p:spPr>
          <a:xfrm>
            <a:off x="9349128" y="3140538"/>
            <a:ext cx="1188352" cy="396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Сфера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услуг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0A5CC78-7547-4D44-B7E5-D2CA225ADCD0}"/>
              </a:ext>
            </a:extLst>
          </p:cNvPr>
          <p:cNvSpPr/>
          <p:nvPr/>
        </p:nvSpPr>
        <p:spPr>
          <a:xfrm>
            <a:off x="9354107" y="5337002"/>
            <a:ext cx="1188352" cy="396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Такси и каршеринг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F8EF38C-EB5C-4F7D-A1F6-54BB41C67732}"/>
              </a:ext>
            </a:extLst>
          </p:cNvPr>
          <p:cNvSpPr/>
          <p:nvPr/>
        </p:nvSpPr>
        <p:spPr>
          <a:xfrm>
            <a:off x="6977701" y="5337002"/>
            <a:ext cx="1188352" cy="396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Рынки и ярмарки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95B5342-FD4C-42C5-9059-E826B68BCF8C}"/>
              </a:ext>
            </a:extLst>
          </p:cNvPr>
          <p:cNvSpPr/>
          <p:nvPr/>
        </p:nvSpPr>
        <p:spPr>
          <a:xfrm>
            <a:off x="4601288" y="5337002"/>
            <a:ext cx="1188352" cy="396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Службы доставки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4ABD2DF-99B2-4A43-95B6-ECF6667B74F4}"/>
              </a:ext>
            </a:extLst>
          </p:cNvPr>
          <p:cNvSpPr/>
          <p:nvPr/>
        </p:nvSpPr>
        <p:spPr>
          <a:xfrm>
            <a:off x="2297252" y="5336994"/>
            <a:ext cx="1188352" cy="3962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Заправочные станции</a:t>
            </a:r>
          </a:p>
        </p:txBody>
      </p:sp>
    </p:spTree>
    <p:extLst>
      <p:ext uri="{BB962C8B-B14F-4D97-AF65-F5344CB8AC3E}">
        <p14:creationId xmlns:p14="http://schemas.microsoft.com/office/powerpoint/2010/main" val="168342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8"/>
          <p:cNvSpPr txBox="1">
            <a:spLocks/>
          </p:cNvSpPr>
          <p:nvPr/>
        </p:nvSpPr>
        <p:spPr>
          <a:xfrm>
            <a:off x="3719736" y="3710157"/>
            <a:ext cx="4565650" cy="1440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Адрес: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 МО, Щелковский р-он, д. Медвежьи Озера, ул. Сосновая, дом 11</a:t>
            </a:r>
          </a:p>
          <a:p>
            <a:pPr marL="0" indent="0" algn="ctr" fontAlgn="base">
              <a:buNone/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Телефоны: 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8(800) 333-00-14</a:t>
            </a:r>
          </a:p>
          <a:p>
            <a:pPr marL="0" indent="0" algn="ctr" fontAlgn="base">
              <a:buNone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8(495) 651 65 15</a:t>
            </a:r>
          </a:p>
          <a:p>
            <a:pPr marL="0" indent="0" algn="ctr" fontAlgn="base">
              <a:buNone/>
            </a:pPr>
            <a:r>
              <a:rPr lang="ru-RU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Email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 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ale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mertech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ru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A42DC84-5207-4E34-8D0A-A37427FD05EA}"/>
              </a:ext>
            </a:extLst>
          </p:cNvPr>
          <p:cNvGrpSpPr/>
          <p:nvPr/>
        </p:nvGrpSpPr>
        <p:grpSpPr>
          <a:xfrm>
            <a:off x="1524000" y="6198170"/>
            <a:ext cx="3419872" cy="98268"/>
            <a:chOff x="3523472" y="6668682"/>
            <a:chExt cx="3136760" cy="72008"/>
          </a:xfrm>
          <a:solidFill>
            <a:schemeClr val="bg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6CBA7B-7F9D-4965-8935-BF77878C04BA}"/>
                </a:ext>
              </a:extLst>
            </p:cNvPr>
            <p:cNvSpPr/>
            <p:nvPr userDrawn="1"/>
          </p:nvSpPr>
          <p:spPr>
            <a:xfrm>
              <a:off x="6588224" y="6668682"/>
              <a:ext cx="72008" cy="720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DEEC822-AA46-45BA-9B41-8D34405919F3}"/>
                </a:ext>
              </a:extLst>
            </p:cNvPr>
            <p:cNvCxnSpPr/>
            <p:nvPr userDrawn="1"/>
          </p:nvCxnSpPr>
          <p:spPr>
            <a:xfrm flipH="1">
              <a:off x="3523472" y="6704686"/>
              <a:ext cx="3100758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6EE53C0-C5DF-4E5E-87DB-9F6C9043C989}"/>
              </a:ext>
            </a:extLst>
          </p:cNvPr>
          <p:cNvGrpSpPr/>
          <p:nvPr/>
        </p:nvGrpSpPr>
        <p:grpSpPr>
          <a:xfrm rot="10800000">
            <a:off x="6816087" y="6198170"/>
            <a:ext cx="3839041" cy="98268"/>
            <a:chOff x="3523472" y="6668682"/>
            <a:chExt cx="3136760" cy="72008"/>
          </a:xfrm>
          <a:solidFill>
            <a:schemeClr val="bg1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ADFF693-A52A-4D88-9BA3-03AB670D6285}"/>
                </a:ext>
              </a:extLst>
            </p:cNvPr>
            <p:cNvSpPr/>
            <p:nvPr userDrawn="1"/>
          </p:nvSpPr>
          <p:spPr>
            <a:xfrm>
              <a:off x="6588224" y="6668682"/>
              <a:ext cx="72008" cy="7200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0C97C32C-0AF5-4E05-B109-360C4DD7BE2B}"/>
                </a:ext>
              </a:extLst>
            </p:cNvPr>
            <p:cNvCxnSpPr/>
            <p:nvPr userDrawn="1"/>
          </p:nvCxnSpPr>
          <p:spPr>
            <a:xfrm flipH="1">
              <a:off x="3523472" y="6704686"/>
              <a:ext cx="3100758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B52649C-0C14-410C-8F41-EAECCCA0E0B8}"/>
              </a:ext>
            </a:extLst>
          </p:cNvPr>
          <p:cNvSpPr txBox="1"/>
          <p:nvPr/>
        </p:nvSpPr>
        <p:spPr>
          <a:xfrm>
            <a:off x="3863758" y="6078027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www.mertech.ru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51A8A6-DCBC-45BF-A5B8-53EF34C73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94" y="1459116"/>
            <a:ext cx="6154618" cy="21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9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A953617-2D3C-4641-AB33-679BB6666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73C6-9F7A-42C3-8E14-900961EE85D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9FBAE3F-EF00-4046-8FC4-F37BF01BD68D}"/>
              </a:ext>
            </a:extLst>
          </p:cNvPr>
          <p:cNvSpPr txBox="1">
            <a:spLocks/>
          </p:cNvSpPr>
          <p:nvPr/>
        </p:nvSpPr>
        <p:spPr>
          <a:xfrm>
            <a:off x="983432" y="26764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Назначение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67F1AC9-4939-4900-8616-B43E31A55A94}"/>
              </a:ext>
            </a:extLst>
          </p:cNvPr>
          <p:cNvGrpSpPr/>
          <p:nvPr/>
        </p:nvGrpSpPr>
        <p:grpSpPr>
          <a:xfrm>
            <a:off x="767408" y="260648"/>
            <a:ext cx="3024336" cy="864096"/>
            <a:chOff x="467544" y="260648"/>
            <a:chExt cx="4104456" cy="864096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B72177B-3E8B-4A2D-94CB-83E816609E2E}"/>
                </a:ext>
              </a:extLst>
            </p:cNvPr>
            <p:cNvCxnSpPr/>
            <p:nvPr/>
          </p:nvCxnSpPr>
          <p:spPr>
            <a:xfrm>
              <a:off x="467544" y="1124744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E600019-0664-4F2B-90F0-525858540B90}"/>
                </a:ext>
              </a:extLst>
            </p:cNvPr>
            <p:cNvCxnSpPr/>
            <p:nvPr/>
          </p:nvCxnSpPr>
          <p:spPr>
            <a:xfrm>
              <a:off x="467544" y="260648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936913C3-6288-42D4-B9E7-7413C1649EB1}"/>
              </a:ext>
            </a:extLst>
          </p:cNvPr>
          <p:cNvSpPr/>
          <p:nvPr/>
        </p:nvSpPr>
        <p:spPr>
          <a:xfrm>
            <a:off x="3036000" y="369000"/>
            <a:ext cx="6120000" cy="6120000"/>
          </a:xfrm>
          <a:prstGeom prst="ellipse">
            <a:avLst/>
          </a:prstGeom>
          <a:noFill/>
          <a:ln w="19050">
            <a:solidFill>
              <a:srgbClr val="FFC9C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EC37000-54A6-40F3-BA28-CF8BE218BB24}"/>
              </a:ext>
            </a:extLst>
          </p:cNvPr>
          <p:cNvSpPr/>
          <p:nvPr/>
        </p:nvSpPr>
        <p:spPr>
          <a:xfrm>
            <a:off x="3756000" y="1089000"/>
            <a:ext cx="4680000" cy="4680000"/>
          </a:xfrm>
          <a:prstGeom prst="ellipse">
            <a:avLst/>
          </a:prstGeom>
          <a:noFill/>
          <a:ln w="19050">
            <a:solidFill>
              <a:srgbClr val="FFC9C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08F7DA-48B6-4294-8A60-9A177DB61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852936"/>
            <a:ext cx="3144864" cy="2764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E029FA-B9A3-436C-8924-F4ADAC789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484784"/>
            <a:ext cx="3312368" cy="4491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215C72-62E9-44AE-98D3-26C76EE978EC}"/>
              </a:ext>
            </a:extLst>
          </p:cNvPr>
          <p:cNvSpPr txBox="1"/>
          <p:nvPr/>
        </p:nvSpPr>
        <p:spPr>
          <a:xfrm>
            <a:off x="6068833" y="2951946"/>
            <a:ext cx="49359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QR-дисплей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 — это небольшое устройство для </a:t>
            </a:r>
          </a:p>
          <a:p>
            <a:r>
              <a:rPr lang="ru-RU" sz="14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отображения QR-кода. Он подключается напрямую </a:t>
            </a:r>
          </a:p>
          <a:p>
            <a:r>
              <a:rPr lang="ru-RU" sz="14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к кассе. Покупатели могут сканировать код с </a:t>
            </a:r>
          </a:p>
          <a:p>
            <a:r>
              <a:rPr lang="ru-RU" sz="14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экрана и переводить деньги на счет магазина.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1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80E72A6-F5C6-4C75-B97C-068E43403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73C6-9F7A-42C3-8E14-900961EE85D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F707A1-32EE-4CFA-BA98-DB4D94864B70}"/>
              </a:ext>
            </a:extLst>
          </p:cNvPr>
          <p:cNvSpPr txBox="1">
            <a:spLocks/>
          </p:cNvSpPr>
          <p:nvPr/>
        </p:nvSpPr>
        <p:spPr>
          <a:xfrm>
            <a:off x="983432" y="26764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преимущества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CCB030D-1278-4BC4-82EB-F7A0D98F9A87}"/>
              </a:ext>
            </a:extLst>
          </p:cNvPr>
          <p:cNvGrpSpPr/>
          <p:nvPr/>
        </p:nvGrpSpPr>
        <p:grpSpPr>
          <a:xfrm>
            <a:off x="767408" y="260648"/>
            <a:ext cx="3672408" cy="864096"/>
            <a:chOff x="467544" y="260648"/>
            <a:chExt cx="4104456" cy="864096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8FD25AA-AEFD-4B74-9057-60DDD0FE0553}"/>
                </a:ext>
              </a:extLst>
            </p:cNvPr>
            <p:cNvCxnSpPr/>
            <p:nvPr/>
          </p:nvCxnSpPr>
          <p:spPr>
            <a:xfrm>
              <a:off x="467544" y="1124744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5F55B8EB-2485-4AF2-9A26-C261C2996B58}"/>
                </a:ext>
              </a:extLst>
            </p:cNvPr>
            <p:cNvCxnSpPr/>
            <p:nvPr/>
          </p:nvCxnSpPr>
          <p:spPr>
            <a:xfrm>
              <a:off x="467544" y="260648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371C8C-98F8-49E5-8A49-263B20D30D0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59" y="1439589"/>
            <a:ext cx="7965503" cy="33321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F77701-049F-408D-937F-E2C1578309D2}"/>
              </a:ext>
            </a:extLst>
          </p:cNvPr>
          <p:cNvSpPr txBox="1"/>
          <p:nvPr/>
        </p:nvSpPr>
        <p:spPr>
          <a:xfrm>
            <a:off x="2013231" y="2793073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20726"/>
                </a:solidFill>
                <a:latin typeface="Century Gothic" panose="020B0502020202020204" pitchFamily="34" charset="0"/>
              </a:rPr>
              <a:t>НИЗКАЯ СТАВКА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97BB6-D03A-44EE-A725-C02D18A3D259}"/>
              </a:ext>
            </a:extLst>
          </p:cNvPr>
          <p:cNvSpPr txBox="1"/>
          <p:nvPr/>
        </p:nvSpPr>
        <p:spPr>
          <a:xfrm>
            <a:off x="2035673" y="3109731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эквайринга: 0,4-0,7%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41804-B094-45D0-AEF5-58AF8AD564BD}"/>
              </a:ext>
            </a:extLst>
          </p:cNvPr>
          <p:cNvSpPr txBox="1"/>
          <p:nvPr/>
        </p:nvSpPr>
        <p:spPr>
          <a:xfrm>
            <a:off x="5099997" y="2793073"/>
            <a:ext cx="147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20726"/>
                </a:solidFill>
                <a:latin typeface="Century Gothic" panose="020B0502020202020204" pitchFamily="34" charset="0"/>
              </a:rPr>
              <a:t>СКОРОСТЬ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414195-30D0-4616-AC19-4EFDA363B2A7}"/>
              </a:ext>
            </a:extLst>
          </p:cNvPr>
          <p:cNvSpPr txBox="1"/>
          <p:nvPr/>
        </p:nvSpPr>
        <p:spPr>
          <a:xfrm>
            <a:off x="4524442" y="3105647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деньги перечисляются со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счета на счет за 15 секунд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8BBCB4-9F32-49CF-83AD-6E84F2E5A0A0}"/>
              </a:ext>
            </a:extLst>
          </p:cNvPr>
          <p:cNvSpPr txBox="1"/>
          <p:nvPr/>
        </p:nvSpPr>
        <p:spPr>
          <a:xfrm>
            <a:off x="7341166" y="2793073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20726"/>
                </a:solidFill>
                <a:latin typeface="Century Gothic" panose="020B0502020202020204" pitchFamily="34" charset="0"/>
              </a:rPr>
              <a:t>ФУНКЦИОНАЛЬНОСТЬ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408834-3969-4499-8C49-1895793110FD}"/>
              </a:ext>
            </a:extLst>
          </p:cNvPr>
          <p:cNvSpPr txBox="1"/>
          <p:nvPr/>
        </p:nvSpPr>
        <p:spPr>
          <a:xfrm>
            <a:off x="7495054" y="3105647"/>
            <a:ext cx="246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поддержка работы с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динамическими кодами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7BBB7-4847-4111-9521-1A16F0933D35}"/>
              </a:ext>
            </a:extLst>
          </p:cNvPr>
          <p:cNvSpPr txBox="1"/>
          <p:nvPr/>
        </p:nvSpPr>
        <p:spPr>
          <a:xfrm>
            <a:off x="2146280" y="4741876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20726"/>
                </a:solidFill>
                <a:latin typeface="Century Gothic" panose="020B0502020202020204" pitchFamily="34" charset="0"/>
              </a:rPr>
              <a:t>НАДЕЖНОСТЬ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800D89-8D9D-4EC6-9919-295BBB45B6CC}"/>
              </a:ext>
            </a:extLst>
          </p:cNvPr>
          <p:cNvSpPr txBox="1"/>
          <p:nvPr/>
        </p:nvSpPr>
        <p:spPr>
          <a:xfrm>
            <a:off x="1937088" y="5064558"/>
            <a:ext cx="2226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экран выдерживает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Намеренные удары и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случайные падения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929A17-9B18-4BA4-B703-4A53D0655019}"/>
              </a:ext>
            </a:extLst>
          </p:cNvPr>
          <p:cNvSpPr txBox="1"/>
          <p:nvPr/>
        </p:nvSpPr>
        <p:spPr>
          <a:xfrm>
            <a:off x="4657491" y="4741876"/>
            <a:ext cx="22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20726"/>
                </a:solidFill>
                <a:latin typeface="Century Gothic" panose="020B0502020202020204" pitchFamily="34" charset="0"/>
              </a:rPr>
              <a:t>КОМПАКСТНОСТЬ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F17787-D875-44F5-9ECF-AFF0F5D92754}"/>
              </a:ext>
            </a:extLst>
          </p:cNvPr>
          <p:cNvSpPr txBox="1"/>
          <p:nvPr/>
        </p:nvSpPr>
        <p:spPr>
          <a:xfrm>
            <a:off x="4590966" y="5066600"/>
            <a:ext cx="2483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дисплей занимает мало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места в кассовой зоне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C3E861-347A-4917-8857-8D077B534F3D}"/>
              </a:ext>
            </a:extLst>
          </p:cNvPr>
          <p:cNvSpPr txBox="1"/>
          <p:nvPr/>
        </p:nvSpPr>
        <p:spPr>
          <a:xfrm>
            <a:off x="7464596" y="4741876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20726"/>
                </a:solidFill>
                <a:latin typeface="Century Gothic" panose="020B0502020202020204" pitchFamily="34" charset="0"/>
              </a:rPr>
              <a:t>УНИВЕРСАЛЬНОСТЬ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EACB0A-75E8-4EF5-BC03-0C17A116A78C}"/>
              </a:ext>
            </a:extLst>
          </p:cNvPr>
          <p:cNvSpPr txBox="1"/>
          <p:nvPr/>
        </p:nvSpPr>
        <p:spPr>
          <a:xfrm>
            <a:off x="7376431" y="5066600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все крупные банки России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поддерживают СБП</a:t>
            </a:r>
          </a:p>
        </p:txBody>
      </p:sp>
    </p:spTree>
    <p:extLst>
      <p:ext uri="{BB962C8B-B14F-4D97-AF65-F5344CB8AC3E}">
        <p14:creationId xmlns:p14="http://schemas.microsoft.com/office/powerpoint/2010/main" val="246376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80E72A6-F5C6-4C75-B97C-068E43403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73C6-9F7A-42C3-8E14-900961EE85D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F707A1-32EE-4CFA-BA98-DB4D94864B70}"/>
              </a:ext>
            </a:extLst>
          </p:cNvPr>
          <p:cNvSpPr txBox="1">
            <a:spLocks/>
          </p:cNvSpPr>
          <p:nvPr/>
        </p:nvSpPr>
        <p:spPr>
          <a:xfrm>
            <a:off x="983432" y="267643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Цветовые решения и характеристики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CCB030D-1278-4BC4-82EB-F7A0D98F9A87}"/>
              </a:ext>
            </a:extLst>
          </p:cNvPr>
          <p:cNvGrpSpPr/>
          <p:nvPr/>
        </p:nvGrpSpPr>
        <p:grpSpPr>
          <a:xfrm>
            <a:off x="767408" y="260648"/>
            <a:ext cx="7848872" cy="864096"/>
            <a:chOff x="467544" y="260648"/>
            <a:chExt cx="4104456" cy="864096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8FD25AA-AEFD-4B74-9057-60DDD0FE0553}"/>
                </a:ext>
              </a:extLst>
            </p:cNvPr>
            <p:cNvCxnSpPr/>
            <p:nvPr/>
          </p:nvCxnSpPr>
          <p:spPr>
            <a:xfrm>
              <a:off x="467544" y="1124744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5F55B8EB-2485-4AF2-9A26-C261C2996B58}"/>
                </a:ext>
              </a:extLst>
            </p:cNvPr>
            <p:cNvCxnSpPr/>
            <p:nvPr/>
          </p:nvCxnSpPr>
          <p:spPr>
            <a:xfrm>
              <a:off x="467544" y="260648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F07AFB-6C8D-49AA-B229-C8B77DB2E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" y="1772843"/>
            <a:ext cx="2809809" cy="3809838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5E0CC1-9C61-4FF0-A54E-F9242847F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37" y="1772842"/>
            <a:ext cx="2814279" cy="3816162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2E2AA2-9FD2-49D3-866A-9C3A932FD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65" y="1773290"/>
            <a:ext cx="2814123" cy="3815950"/>
          </a:xfrm>
          <a:prstGeom prst="rect">
            <a:avLst/>
          </a:prstGeom>
        </p:spPr>
      </p:pic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8A48E689-699C-4C45-A9C3-77D4B9343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33959"/>
              </p:ext>
            </p:extLst>
          </p:nvPr>
        </p:nvGraphicFramePr>
        <p:xfrm>
          <a:off x="7132580" y="1700808"/>
          <a:ext cx="3871472" cy="403327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22996">
                  <a:extLst>
                    <a:ext uri="{9D8B030D-6E8A-4147-A177-3AD203B41FA5}">
                      <a16:colId xmlns:a16="http://schemas.microsoft.com/office/drawing/2014/main" val="3059141654"/>
                    </a:ext>
                  </a:extLst>
                </a:gridCol>
                <a:gridCol w="173827">
                  <a:extLst>
                    <a:ext uri="{9D8B030D-6E8A-4147-A177-3AD203B41FA5}">
                      <a16:colId xmlns:a16="http://schemas.microsoft.com/office/drawing/2014/main" val="2112539933"/>
                    </a:ext>
                  </a:extLst>
                </a:gridCol>
                <a:gridCol w="311001">
                  <a:extLst>
                    <a:ext uri="{9D8B030D-6E8A-4147-A177-3AD203B41FA5}">
                      <a16:colId xmlns:a16="http://schemas.microsoft.com/office/drawing/2014/main" val="2524963268"/>
                    </a:ext>
                  </a:extLst>
                </a:gridCol>
                <a:gridCol w="1463648">
                  <a:extLst>
                    <a:ext uri="{9D8B030D-6E8A-4147-A177-3AD203B41FA5}">
                      <a16:colId xmlns:a16="http://schemas.microsoft.com/office/drawing/2014/main" val="1095672907"/>
                    </a:ext>
                  </a:extLst>
                </a:gridCol>
              </a:tblGrid>
              <a:tr h="288091">
                <a:tc gridSpan="4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Century Gothic" panose="020B0502020202020204" pitchFamily="34" charset="0"/>
                        </a:rPr>
                        <a:t>Технические параметры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672889"/>
                  </a:ext>
                </a:extLst>
              </a:tr>
              <a:tr h="28809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Память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Century Gothic" panose="020B0502020202020204" pitchFamily="34" charset="0"/>
                        </a:rPr>
                        <a:t>RAM 256256K; FLASH: 1 MB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Century Gothic" panose="020B0502020202020204" pitchFamily="34" charset="0"/>
                        </a:rPr>
                        <a:t>RAM 256256K; FLASH: 1 MB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02684"/>
                  </a:ext>
                </a:extLst>
              </a:tr>
              <a:tr h="28809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Процессор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Century Gothic" panose="020B0502020202020204" pitchFamily="34" charset="0"/>
                        </a:rPr>
                        <a:t>ARM Cortex A 4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Century Gothic" panose="020B0502020202020204" pitchFamily="34" charset="0"/>
                        </a:rPr>
                        <a:t>ARM Cortex A 4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39075"/>
                  </a:ext>
                </a:extLst>
              </a:tr>
              <a:tr h="288091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Century Gothic" panose="020B0502020202020204" pitchFamily="34" charset="0"/>
                        </a:rPr>
                        <a:t>Параметры функционирования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15944"/>
                  </a:ext>
                </a:extLst>
              </a:tr>
              <a:tr h="288091">
                <a:tc gridSpan="2"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Аккумулятор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Century Gothic" panose="020B0502020202020204" pitchFamily="34" charset="0"/>
                        </a:rPr>
                        <a:t>2600 mAH, 3.7V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48935"/>
                  </a:ext>
                </a:extLst>
              </a:tr>
              <a:tr h="288091">
                <a:tc gridSpan="2"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Температура хранения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-20°С ~ +60°С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296897"/>
                  </a:ext>
                </a:extLst>
              </a:tr>
              <a:tr h="288091">
                <a:tc gridSpan="2"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Температура эксплуатации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Century Gothic" panose="020B0502020202020204" pitchFamily="34" charset="0"/>
                        </a:rPr>
                        <a:t>-10°C ~ +50°C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90994"/>
                  </a:ext>
                </a:extLst>
              </a:tr>
              <a:tr h="288091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Century Gothic" panose="020B0502020202020204" pitchFamily="34" charset="0"/>
                        </a:rPr>
                        <a:t>Дисплей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05104"/>
                  </a:ext>
                </a:extLst>
              </a:tr>
              <a:tr h="288091">
                <a:tc gridSpan="2"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Тип дисплея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Century Gothic" panose="020B0502020202020204" pitchFamily="34" charset="0"/>
                        </a:rPr>
                        <a:t>TFT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405784"/>
                  </a:ext>
                </a:extLst>
              </a:tr>
              <a:tr h="288091">
                <a:tc gridSpan="2"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Диагональ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2.4"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769949"/>
                  </a:ext>
                </a:extLst>
              </a:tr>
              <a:tr h="288091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Century Gothic" panose="020B0502020202020204" pitchFamily="34" charset="0"/>
                        </a:rPr>
                        <a:t>Интерфейсы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86174"/>
                  </a:ext>
                </a:extLst>
              </a:tr>
              <a:tr h="288091">
                <a:tc gridSpan="2"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Интерфейсы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Century Gothic" panose="020B0502020202020204" pitchFamily="34" charset="0"/>
                        </a:rPr>
                        <a:t>USB; Bluetooth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56022"/>
                  </a:ext>
                </a:extLst>
              </a:tr>
              <a:tr h="288091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Century Gothic" panose="020B0502020202020204" pitchFamily="34" charset="0"/>
                        </a:rPr>
                        <a:t>Корпус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36007"/>
                  </a:ext>
                </a:extLst>
              </a:tr>
              <a:tr h="288091">
                <a:tc gridSpan="3"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Габаритные размеры (</a:t>
                      </a:r>
                      <a:r>
                        <a:rPr lang="ru-RU" sz="900" dirty="0" err="1">
                          <a:latin typeface="Century Gothic" panose="020B0502020202020204" pitchFamily="34" charset="0"/>
                        </a:rPr>
                        <a:t>ШхДхВ</a:t>
                      </a:r>
                      <a:r>
                        <a:rPr lang="ru-RU" sz="900" dirty="0">
                          <a:latin typeface="Century Gothic" panose="020B0502020202020204" pitchFamily="34" charset="0"/>
                        </a:rPr>
                        <a:t>), мм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120*80*170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120*80*170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16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92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вал 58">
            <a:extLst>
              <a:ext uri="{FF2B5EF4-FFF2-40B4-BE49-F238E27FC236}">
                <a16:creationId xmlns:a16="http://schemas.microsoft.com/office/drawing/2014/main" id="{3556ECBF-3492-4D97-BCEC-E21C465F9006}"/>
              </a:ext>
            </a:extLst>
          </p:cNvPr>
          <p:cNvSpPr/>
          <p:nvPr/>
        </p:nvSpPr>
        <p:spPr>
          <a:xfrm>
            <a:off x="3814042" y="1567665"/>
            <a:ext cx="4320000" cy="4320000"/>
          </a:xfrm>
          <a:prstGeom prst="ellipse">
            <a:avLst/>
          </a:prstGeom>
          <a:noFill/>
          <a:ln w="19050">
            <a:solidFill>
              <a:srgbClr val="FF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73C6-9F7A-42C3-8E14-900961EE85DE}" type="slidenum">
              <a:rPr lang="ru-RU" smtClean="0"/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267643"/>
            <a:ext cx="4680000" cy="850106"/>
          </a:xfrm>
        </p:spPr>
        <p:txBody>
          <a:bodyPr/>
          <a:lstStyle/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Принцип работы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767408" y="260648"/>
            <a:ext cx="3960440" cy="864096"/>
            <a:chOff x="467544" y="260648"/>
            <a:chExt cx="4104456" cy="86409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467544" y="1124744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67544" y="260648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28E0CF16-C94B-428E-8022-CA8D1DD4839B}"/>
              </a:ext>
            </a:extLst>
          </p:cNvPr>
          <p:cNvSpPr/>
          <p:nvPr/>
        </p:nvSpPr>
        <p:spPr>
          <a:xfrm>
            <a:off x="3634042" y="1376832"/>
            <a:ext cx="4680000" cy="4680000"/>
          </a:xfrm>
          <a:prstGeom prst="ellipse">
            <a:avLst/>
          </a:prstGeom>
          <a:noFill/>
          <a:ln w="19050">
            <a:solidFill>
              <a:srgbClr val="FFC9C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2158D67-AE3A-4922-A5A4-B790E7EC8B4F}"/>
              </a:ext>
            </a:extLst>
          </p:cNvPr>
          <p:cNvSpPr/>
          <p:nvPr/>
        </p:nvSpPr>
        <p:spPr>
          <a:xfrm>
            <a:off x="4138042" y="1885400"/>
            <a:ext cx="3672000" cy="3672000"/>
          </a:xfrm>
          <a:prstGeom prst="ellipse">
            <a:avLst/>
          </a:prstGeom>
          <a:noFill/>
          <a:ln w="19050">
            <a:solidFill>
              <a:srgbClr val="FFC9C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B794C71-6162-4216-A324-4372D868F413}"/>
              </a:ext>
            </a:extLst>
          </p:cNvPr>
          <p:cNvSpPr/>
          <p:nvPr/>
        </p:nvSpPr>
        <p:spPr>
          <a:xfrm>
            <a:off x="4444042" y="2186832"/>
            <a:ext cx="3060000" cy="3060000"/>
          </a:xfrm>
          <a:prstGeom prst="ellipse">
            <a:avLst/>
          </a:prstGeom>
          <a:noFill/>
          <a:ln w="19050">
            <a:solidFill>
              <a:srgbClr val="FFC9C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662DE3-1E56-4801-BB39-15A5D8B22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41" y="2329378"/>
            <a:ext cx="1973977" cy="2676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2975062-67AB-477D-AC8F-EE80035D2DD4}"/>
              </a:ext>
            </a:extLst>
          </p:cNvPr>
          <p:cNvSpPr/>
          <p:nvPr/>
        </p:nvSpPr>
        <p:spPr>
          <a:xfrm>
            <a:off x="2035816" y="4367758"/>
            <a:ext cx="2268000" cy="616232"/>
          </a:xfrm>
          <a:prstGeom prst="roundRect">
            <a:avLst/>
          </a:prstGeom>
          <a:solidFill>
            <a:srgbClr val="E8E8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Клиент оплачивает покупки через мобильное приложение своего банка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3F9BE10-1C0C-4173-AE10-BCCA59108979}"/>
              </a:ext>
            </a:extLst>
          </p:cNvPr>
          <p:cNvSpPr/>
          <p:nvPr/>
        </p:nvSpPr>
        <p:spPr>
          <a:xfrm>
            <a:off x="7621910" y="2564904"/>
            <a:ext cx="2268000" cy="612000"/>
          </a:xfrm>
          <a:prstGeom prst="roundRect">
            <a:avLst/>
          </a:prstGeom>
          <a:solidFill>
            <a:srgbClr val="E8E8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Онлайн-касса генерирует уникальный QR Code на общую сумму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97343C6-0056-4217-A7F3-D69D10613EC8}"/>
              </a:ext>
            </a:extLst>
          </p:cNvPr>
          <p:cNvSpPr/>
          <p:nvPr/>
        </p:nvSpPr>
        <p:spPr>
          <a:xfrm>
            <a:off x="4282042" y="2035665"/>
            <a:ext cx="3384000" cy="3384000"/>
          </a:xfrm>
          <a:prstGeom prst="ellipse">
            <a:avLst/>
          </a:prstGeom>
          <a:noFill/>
          <a:ln w="3175">
            <a:solidFill>
              <a:srgbClr val="FFE5E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F96E605-17AF-4636-93AD-B10851443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48" y="1916832"/>
            <a:ext cx="468000" cy="46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9BB07F2-24C0-4B2C-B381-A9B4C4939BEA}"/>
              </a:ext>
            </a:extLst>
          </p:cNvPr>
          <p:cNvSpPr/>
          <p:nvPr/>
        </p:nvSpPr>
        <p:spPr>
          <a:xfrm>
            <a:off x="1986174" y="2559183"/>
            <a:ext cx="2340000" cy="616232"/>
          </a:xfrm>
          <a:prstGeom prst="roundRect">
            <a:avLst/>
          </a:prstGeom>
          <a:solidFill>
            <a:srgbClr val="E8E8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Кассир получает уведомление о том, что деньги поступили на счет организации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E78702D-C7BC-4931-937F-567D59043BF5}"/>
              </a:ext>
            </a:extLst>
          </p:cNvPr>
          <p:cNvSpPr/>
          <p:nvPr/>
        </p:nvSpPr>
        <p:spPr>
          <a:xfrm>
            <a:off x="4981229" y="1294124"/>
            <a:ext cx="2088000" cy="612000"/>
          </a:xfrm>
          <a:prstGeom prst="roundRect">
            <a:avLst/>
          </a:prstGeom>
          <a:solidFill>
            <a:srgbClr val="E8E8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Кассир формирует список покупок с помощью сканера штрих-кодов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A928B02-F07D-4659-85FC-04A82C855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952888"/>
            <a:ext cx="450825" cy="468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7497F7C-423D-48D7-A7E7-F0E142D7BC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36" y="5067135"/>
            <a:ext cx="357159" cy="46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D8EBD58-578D-4985-AD92-FC459C5B1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14" y="5157192"/>
            <a:ext cx="370146" cy="46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4DDA1F0-1D2C-4306-8143-EEC1C7401FB3}"/>
              </a:ext>
            </a:extLst>
          </p:cNvPr>
          <p:cNvSpPr/>
          <p:nvPr/>
        </p:nvSpPr>
        <p:spPr>
          <a:xfrm>
            <a:off x="7603207" y="4365104"/>
            <a:ext cx="2268000" cy="612000"/>
          </a:xfrm>
          <a:prstGeom prst="roundRect">
            <a:avLst/>
          </a:prstGeom>
          <a:solidFill>
            <a:srgbClr val="E8E8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Сгенерированный штрихкод отображается на дисплее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7626596-1A15-4B5F-9BCB-480583A4707D}"/>
              </a:ext>
            </a:extLst>
          </p:cNvPr>
          <p:cNvSpPr/>
          <p:nvPr/>
        </p:nvSpPr>
        <p:spPr>
          <a:xfrm>
            <a:off x="4981229" y="5549206"/>
            <a:ext cx="2088000" cy="616232"/>
          </a:xfrm>
          <a:prstGeom prst="roundRect">
            <a:avLst/>
          </a:prstGeom>
          <a:solidFill>
            <a:srgbClr val="E8E8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Покупатель считывает штрихкод с помощью камеры смартфона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497E3FF-22B4-4D49-9426-9D17639FC9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468">
            <a:off x="7913489" y="3658481"/>
            <a:ext cx="433008" cy="468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6B182C8-F6C1-4F24-952F-09BF30084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0" y="3525881"/>
            <a:ext cx="468000" cy="468000"/>
          </a:xfrm>
          <a:prstGeom prst="rect">
            <a:avLst/>
          </a:prstGeom>
        </p:spPr>
      </p:pic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C814475B-B43F-45B4-9679-25FB2AD34B9E}"/>
              </a:ext>
            </a:extLst>
          </p:cNvPr>
          <p:cNvCxnSpPr>
            <a:cxnSpLocks/>
          </p:cNvCxnSpPr>
          <p:nvPr/>
        </p:nvCxnSpPr>
        <p:spPr>
          <a:xfrm flipH="1" flipV="1">
            <a:off x="3825667" y="4005297"/>
            <a:ext cx="15856" cy="82707"/>
          </a:xfrm>
          <a:prstGeom prst="straightConnector1">
            <a:avLst/>
          </a:prstGeom>
          <a:ln w="19050">
            <a:solidFill>
              <a:srgbClr val="FF9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F84AFE0B-6388-43E6-A38F-EAE007103FB0}"/>
              </a:ext>
            </a:extLst>
          </p:cNvPr>
          <p:cNvCxnSpPr>
            <a:cxnSpLocks/>
          </p:cNvCxnSpPr>
          <p:nvPr/>
        </p:nvCxnSpPr>
        <p:spPr>
          <a:xfrm flipH="1" flipV="1">
            <a:off x="4702288" y="5478941"/>
            <a:ext cx="51119" cy="35214"/>
          </a:xfrm>
          <a:prstGeom prst="straightConnector1">
            <a:avLst/>
          </a:prstGeom>
          <a:ln w="19050">
            <a:solidFill>
              <a:srgbClr val="FF9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FC59E288-01D9-442B-9E0B-5C25D1544968}"/>
              </a:ext>
            </a:extLst>
          </p:cNvPr>
          <p:cNvCxnSpPr>
            <a:cxnSpLocks/>
          </p:cNvCxnSpPr>
          <p:nvPr/>
        </p:nvCxnSpPr>
        <p:spPr>
          <a:xfrm flipH="1">
            <a:off x="7514024" y="5191142"/>
            <a:ext cx="48260" cy="55690"/>
          </a:xfrm>
          <a:prstGeom prst="straightConnector1">
            <a:avLst/>
          </a:prstGeom>
          <a:ln w="19050">
            <a:solidFill>
              <a:srgbClr val="FF9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E6428FD7-2BA4-41A9-A38F-732713A51768}"/>
              </a:ext>
            </a:extLst>
          </p:cNvPr>
          <p:cNvCxnSpPr>
            <a:cxnSpLocks/>
          </p:cNvCxnSpPr>
          <p:nvPr/>
        </p:nvCxnSpPr>
        <p:spPr>
          <a:xfrm>
            <a:off x="8129994" y="3578505"/>
            <a:ext cx="4048" cy="66523"/>
          </a:xfrm>
          <a:prstGeom prst="straightConnector1">
            <a:avLst/>
          </a:prstGeom>
          <a:ln w="19050">
            <a:solidFill>
              <a:srgbClr val="FF9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0619A5E6-6B62-4EEB-8096-576BE78F28B3}"/>
              </a:ext>
            </a:extLst>
          </p:cNvPr>
          <p:cNvCxnSpPr>
            <a:cxnSpLocks/>
          </p:cNvCxnSpPr>
          <p:nvPr/>
        </p:nvCxnSpPr>
        <p:spPr>
          <a:xfrm>
            <a:off x="7317686" y="2035665"/>
            <a:ext cx="34830" cy="28890"/>
          </a:xfrm>
          <a:prstGeom prst="straightConnector1">
            <a:avLst/>
          </a:prstGeom>
          <a:ln w="19050">
            <a:solidFill>
              <a:srgbClr val="FF9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E1AAAD4C-7128-4CB4-9C9A-82B4C5922C15}"/>
              </a:ext>
            </a:extLst>
          </p:cNvPr>
          <p:cNvCxnSpPr>
            <a:cxnSpLocks/>
          </p:cNvCxnSpPr>
          <p:nvPr/>
        </p:nvCxnSpPr>
        <p:spPr>
          <a:xfrm flipV="1">
            <a:off x="4336220" y="2288025"/>
            <a:ext cx="30498" cy="41353"/>
          </a:xfrm>
          <a:prstGeom prst="straightConnector1">
            <a:avLst/>
          </a:prstGeom>
          <a:ln w="19050">
            <a:solidFill>
              <a:srgbClr val="FF9B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49B9F8-EF76-433A-8047-ABA4C319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73C6-9F7A-42C3-8E14-900961EE85DE}" type="slidenum">
              <a:rPr lang="ru-RU" smtClean="0"/>
              <a:t>6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AC0893A-3473-4224-8438-68E08C6A4196}"/>
              </a:ext>
            </a:extLst>
          </p:cNvPr>
          <p:cNvGrpSpPr/>
          <p:nvPr/>
        </p:nvGrpSpPr>
        <p:grpSpPr>
          <a:xfrm>
            <a:off x="1163452" y="260648"/>
            <a:ext cx="9865096" cy="864096"/>
            <a:chOff x="467544" y="260648"/>
            <a:chExt cx="4104456" cy="864096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ED205153-83D9-4141-BCDE-5E5B7A123242}"/>
                </a:ext>
              </a:extLst>
            </p:cNvPr>
            <p:cNvCxnSpPr/>
            <p:nvPr/>
          </p:nvCxnSpPr>
          <p:spPr>
            <a:xfrm>
              <a:off x="467544" y="1124744"/>
              <a:ext cx="410445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4558C1CE-6D5C-48F1-BBF2-828298261497}"/>
                </a:ext>
              </a:extLst>
            </p:cNvPr>
            <p:cNvCxnSpPr/>
            <p:nvPr/>
          </p:nvCxnSpPr>
          <p:spPr>
            <a:xfrm>
              <a:off x="467544" y="260648"/>
              <a:ext cx="410445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E371E42-E9C6-4105-8DC1-CB4F240CEE3F}"/>
              </a:ext>
            </a:extLst>
          </p:cNvPr>
          <p:cNvSpPr txBox="1">
            <a:spLocks/>
          </p:cNvSpPr>
          <p:nvPr/>
        </p:nvSpPr>
        <p:spPr>
          <a:xfrm>
            <a:off x="1415480" y="267643"/>
            <a:ext cx="9361040" cy="8501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Процесс получения информации</a:t>
            </a:r>
          </a:p>
        </p:txBody>
      </p: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3C9C47BC-BE40-4F93-B492-C051D4D09751}"/>
              </a:ext>
            </a:extLst>
          </p:cNvPr>
          <p:cNvGrpSpPr/>
          <p:nvPr/>
        </p:nvGrpSpPr>
        <p:grpSpPr>
          <a:xfrm>
            <a:off x="1861218" y="1436519"/>
            <a:ext cx="8123214" cy="4413833"/>
            <a:chOff x="1861218" y="1436519"/>
            <a:chExt cx="8123214" cy="441383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BBEA133-DDA2-4096-9E79-FB763A898C51}"/>
                </a:ext>
              </a:extLst>
            </p:cNvPr>
            <p:cNvSpPr/>
            <p:nvPr/>
          </p:nvSpPr>
          <p:spPr>
            <a:xfrm>
              <a:off x="1861218" y="1892326"/>
              <a:ext cx="1440000" cy="1944000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001F83E-5A16-4680-9AAB-B6C948062227}"/>
                </a:ext>
              </a:extLst>
            </p:cNvPr>
            <p:cNvSpPr/>
            <p:nvPr/>
          </p:nvSpPr>
          <p:spPr>
            <a:xfrm>
              <a:off x="5209316" y="2133072"/>
              <a:ext cx="1440000" cy="1944000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83D1E687-B60F-4693-8256-1FCEF71041F0}"/>
                </a:ext>
              </a:extLst>
            </p:cNvPr>
            <p:cNvSpPr/>
            <p:nvPr/>
          </p:nvSpPr>
          <p:spPr>
            <a:xfrm>
              <a:off x="8544272" y="1892326"/>
              <a:ext cx="1440160" cy="1944000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10586A7-ABF3-4DE2-9B3C-1424DF7514AE}"/>
                </a:ext>
              </a:extLst>
            </p:cNvPr>
            <p:cNvSpPr/>
            <p:nvPr/>
          </p:nvSpPr>
          <p:spPr>
            <a:xfrm>
              <a:off x="5159896" y="4266939"/>
              <a:ext cx="1584000" cy="1583413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63C51F4D-A603-4FA2-8467-41E9D2F6EAD5}"/>
                </a:ext>
              </a:extLst>
            </p:cNvPr>
            <p:cNvCxnSpPr>
              <a:cxnSpLocks/>
            </p:cNvCxnSpPr>
            <p:nvPr/>
          </p:nvCxnSpPr>
          <p:spPr>
            <a:xfrm>
              <a:off x="3302446" y="2572677"/>
              <a:ext cx="1857450" cy="9253"/>
            </a:xfrm>
            <a:prstGeom prst="straightConnector1">
              <a:avLst/>
            </a:prstGeom>
            <a:ln w="19050">
              <a:solidFill>
                <a:srgbClr val="FFD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142344D9-9746-4C38-B3E1-F090D0CC9A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9696" y="2996952"/>
              <a:ext cx="1815704" cy="0"/>
            </a:xfrm>
            <a:prstGeom prst="straightConnector1">
              <a:avLst/>
            </a:prstGeom>
            <a:ln w="19050">
              <a:solidFill>
                <a:srgbClr val="FFD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AFE3F75-077D-458B-B176-D56D842639B6}"/>
                </a:ext>
              </a:extLst>
            </p:cNvPr>
            <p:cNvSpPr txBox="1"/>
            <p:nvPr/>
          </p:nvSpPr>
          <p:spPr>
            <a:xfrm>
              <a:off x="3849098" y="1978958"/>
              <a:ext cx="10769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Заявка на</a:t>
              </a:r>
            </a:p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получение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QR</a:t>
              </a: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-кода</a:t>
              </a: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E8B2DD-4730-4C33-B96A-066AD99DFAE3}"/>
                </a:ext>
              </a:extLst>
            </p:cNvPr>
            <p:cNvSpPr/>
            <p:nvPr/>
          </p:nvSpPr>
          <p:spPr>
            <a:xfrm>
              <a:off x="3467967" y="2067448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  <a:endParaRPr lang="ru-RU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0543EF01-AAC8-4FBC-8ECA-D7715AAFCD1B}"/>
                </a:ext>
              </a:extLst>
            </p:cNvPr>
            <p:cNvSpPr/>
            <p:nvPr/>
          </p:nvSpPr>
          <p:spPr>
            <a:xfrm>
              <a:off x="3467967" y="324900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  <a:endParaRPr lang="ru-RU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6AD9BC93-02A9-4772-92FE-F99C59767965}"/>
                </a:ext>
              </a:extLst>
            </p:cNvPr>
            <p:cNvSpPr/>
            <p:nvPr/>
          </p:nvSpPr>
          <p:spPr>
            <a:xfrm>
              <a:off x="6783183" y="3248003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  <a:endParaRPr lang="ru-RU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02E66BD9-3E1B-4CBE-8F17-DB57CF2AF187}"/>
                </a:ext>
              </a:extLst>
            </p:cNvPr>
            <p:cNvSpPr/>
            <p:nvPr/>
          </p:nvSpPr>
          <p:spPr>
            <a:xfrm>
              <a:off x="6783183" y="2058327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  <a:endParaRPr lang="ru-RU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CF4749CB-D048-4C63-8E51-3560625E8F39}"/>
                </a:ext>
              </a:extLst>
            </p:cNvPr>
            <p:cNvSpPr/>
            <p:nvPr/>
          </p:nvSpPr>
          <p:spPr>
            <a:xfrm>
              <a:off x="4684860" y="1459073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  <a:endParaRPr lang="ru-RU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61E6F0DD-CAE3-47B2-BD75-6E9246DB30CE}"/>
                </a:ext>
              </a:extLst>
            </p:cNvPr>
            <p:cNvSpPr/>
            <p:nvPr/>
          </p:nvSpPr>
          <p:spPr>
            <a:xfrm>
              <a:off x="2711099" y="436508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  <a:endParaRPr lang="ru-RU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B2C19ACD-6430-43B2-AF55-89067C075B49}"/>
                </a:ext>
              </a:extLst>
            </p:cNvPr>
            <p:cNvSpPr/>
            <p:nvPr/>
          </p:nvSpPr>
          <p:spPr>
            <a:xfrm>
              <a:off x="6858932" y="485859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  <a:endParaRPr lang="ru-RU" sz="2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3D39DA6-BD28-4BD4-B350-16B218D2017D}"/>
                </a:ext>
              </a:extLst>
            </p:cNvPr>
            <p:cNvSpPr txBox="1"/>
            <p:nvPr/>
          </p:nvSpPr>
          <p:spPr>
            <a:xfrm>
              <a:off x="3844924" y="3092256"/>
              <a:ext cx="13304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Предоставление 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QR</a:t>
              </a: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-кода в виде 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payload </a:t>
              </a: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в </a:t>
              </a:r>
            </a:p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онлайн-кассу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7C33110-3A90-4874-A3F4-72E511CC9B97}"/>
                </a:ext>
              </a:extLst>
            </p:cNvPr>
            <p:cNvSpPr txBox="1"/>
            <p:nvPr/>
          </p:nvSpPr>
          <p:spPr>
            <a:xfrm>
              <a:off x="7203160" y="1857017"/>
              <a:ext cx="1377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Предоставление </a:t>
              </a:r>
            </a:p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данных для </a:t>
              </a:r>
            </a:p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регистрации в </a:t>
              </a:r>
            </a:p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СБП </a:t>
              </a:r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QR</a:t>
              </a: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-кода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CC2845E-5AD2-4FB7-81A2-74844308C9D1}"/>
                </a:ext>
              </a:extLst>
            </p:cNvPr>
            <p:cNvSpPr txBox="1"/>
            <p:nvPr/>
          </p:nvSpPr>
          <p:spPr>
            <a:xfrm>
              <a:off x="7203159" y="3096092"/>
              <a:ext cx="13770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Подтверждение 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регистрации 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QR</a:t>
              </a: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-кода в виде </a:t>
              </a:r>
              <a:endParaRPr lang="en-US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payload</a:t>
              </a:r>
              <a:endParaRPr lang="ru-RU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70ABF0-28D6-4135-BF6B-B6B62ACBDD4C}"/>
                </a:ext>
              </a:extLst>
            </p:cNvPr>
            <p:cNvSpPr txBox="1"/>
            <p:nvPr/>
          </p:nvSpPr>
          <p:spPr>
            <a:xfrm>
              <a:off x="3082549" y="4345025"/>
              <a:ext cx="1782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Онлайн касса передает 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payload </a:t>
              </a: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на </a:t>
              </a:r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QR</a:t>
              </a: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-дисплей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932AA59-5302-41CA-85F9-3653818C0B48}"/>
                </a:ext>
              </a:extLst>
            </p:cNvPr>
            <p:cNvSpPr txBox="1"/>
            <p:nvPr/>
          </p:nvSpPr>
          <p:spPr>
            <a:xfrm>
              <a:off x="7260750" y="4838019"/>
              <a:ext cx="2039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QR</a:t>
              </a: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-дисплей преобразует 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payload </a:t>
              </a: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в </a:t>
              </a:r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QR</a:t>
              </a: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-код</a:t>
              </a: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7C4AB30B-D65E-4BF7-9EBB-39172D7BD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649" y="4345025"/>
              <a:ext cx="1057372" cy="14792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2312F75-F3BB-4BEF-9B73-F24612A93F54}"/>
                </a:ext>
              </a:extLst>
            </p:cNvPr>
            <p:cNvSpPr txBox="1"/>
            <p:nvPr/>
          </p:nvSpPr>
          <p:spPr>
            <a:xfrm>
              <a:off x="5079038" y="1436519"/>
              <a:ext cx="2280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Проверка и подготовка данных для регистрации </a:t>
              </a:r>
              <a:r>
                <a:rPr lang="en-US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QR</a:t>
              </a: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-кода в СБП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5AD34BF-7579-44E5-B141-77E1A0EBAF12}"/>
                </a:ext>
              </a:extLst>
            </p:cNvPr>
            <p:cNvSpPr txBox="1"/>
            <p:nvPr/>
          </p:nvSpPr>
          <p:spPr>
            <a:xfrm>
              <a:off x="2191877" y="3145757"/>
              <a:ext cx="751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ТСП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98F5298-E877-4927-B490-A32A3A50D7A7}"/>
                </a:ext>
              </a:extLst>
            </p:cNvPr>
            <p:cNvSpPr txBox="1"/>
            <p:nvPr/>
          </p:nvSpPr>
          <p:spPr>
            <a:xfrm>
              <a:off x="8866985" y="3145757"/>
              <a:ext cx="794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СБП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7B3520-F1EC-4332-849D-47B884D94965}"/>
                </a:ext>
              </a:extLst>
            </p:cNvPr>
            <p:cNvSpPr txBox="1"/>
            <p:nvPr/>
          </p:nvSpPr>
          <p:spPr>
            <a:xfrm>
              <a:off x="5457640" y="3153162"/>
              <a:ext cx="983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Агент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ТСП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5E521CFB-AFF1-4FCE-856B-EABFFA573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8139" y="2250226"/>
              <a:ext cx="524056" cy="663408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63ECBB95-6954-4A13-A194-FA7A63C00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735" y="2235739"/>
              <a:ext cx="638038" cy="658329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30FDD35C-116C-46A7-A06F-B3C7D6FFD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186" y="2340940"/>
              <a:ext cx="635792" cy="656012"/>
            </a:xfrm>
            <a:prstGeom prst="rect">
              <a:avLst/>
            </a:prstGeom>
          </p:spPr>
        </p:pic>
        <p:cxnSp>
          <p:nvCxnSpPr>
            <p:cNvPr id="79" name="Соединитель: уступ 78">
              <a:extLst>
                <a:ext uri="{FF2B5EF4-FFF2-40B4-BE49-F238E27FC236}">
                  <a16:creationId xmlns:a16="http://schemas.microsoft.com/office/drawing/2014/main" id="{F54E4634-891C-482D-8CD1-B342B8A44DA2}"/>
                </a:ext>
              </a:extLst>
            </p:cNvPr>
            <p:cNvCxnSpPr>
              <a:cxnSpLocks/>
              <a:stCxn id="8" idx="2"/>
              <a:endCxn id="11" idx="2"/>
            </p:cNvCxnSpPr>
            <p:nvPr/>
          </p:nvCxnSpPr>
          <p:spPr>
            <a:xfrm rot="16200000" flipH="1">
              <a:off x="3259397" y="3158147"/>
              <a:ext cx="1222320" cy="2578678"/>
            </a:xfrm>
            <a:prstGeom prst="bentConnector2">
              <a:avLst/>
            </a:prstGeom>
            <a:ln w="19050">
              <a:solidFill>
                <a:srgbClr val="FFD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 стрелкой 172">
              <a:extLst>
                <a:ext uri="{FF2B5EF4-FFF2-40B4-BE49-F238E27FC236}">
                  <a16:creationId xmlns:a16="http://schemas.microsoft.com/office/drawing/2014/main" id="{8D362ACB-54AF-444B-A1DD-1C3AF9077BF6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5929316" y="1857017"/>
              <a:ext cx="0" cy="276055"/>
            </a:xfrm>
            <a:prstGeom prst="straightConnector1">
              <a:avLst/>
            </a:prstGeom>
            <a:ln w="19050">
              <a:solidFill>
                <a:srgbClr val="FFD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 стрелкой 175">
              <a:extLst>
                <a:ext uri="{FF2B5EF4-FFF2-40B4-BE49-F238E27FC236}">
                  <a16:creationId xmlns:a16="http://schemas.microsoft.com/office/drawing/2014/main" id="{FA97D11E-C532-47C2-8F1C-9AD57FB23D7C}"/>
                </a:ext>
              </a:extLst>
            </p:cNvPr>
            <p:cNvCxnSpPr>
              <a:cxnSpLocks/>
            </p:cNvCxnSpPr>
            <p:nvPr/>
          </p:nvCxnSpPr>
          <p:spPr>
            <a:xfrm>
              <a:off x="6650402" y="2572677"/>
              <a:ext cx="1857450" cy="9253"/>
            </a:xfrm>
            <a:prstGeom prst="straightConnector1">
              <a:avLst/>
            </a:prstGeom>
            <a:ln w="19050">
              <a:solidFill>
                <a:srgbClr val="FFD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 стрелкой 176">
              <a:extLst>
                <a:ext uri="{FF2B5EF4-FFF2-40B4-BE49-F238E27FC236}">
                  <a16:creationId xmlns:a16="http://schemas.microsoft.com/office/drawing/2014/main" id="{E523181C-872F-4DD0-9AC3-7011800D75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8568" y="2996952"/>
              <a:ext cx="1815704" cy="0"/>
            </a:xfrm>
            <a:prstGeom prst="straightConnector1">
              <a:avLst/>
            </a:prstGeom>
            <a:ln w="19050">
              <a:solidFill>
                <a:srgbClr val="FFD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762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158D866-ADC3-41DF-ABD0-BD4EBC0FE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73C6-9F7A-42C3-8E14-900961EE85DE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137E630-2BC1-4B45-A602-4636F2485F04}"/>
              </a:ext>
            </a:extLst>
          </p:cNvPr>
          <p:cNvGrpSpPr/>
          <p:nvPr/>
        </p:nvGrpSpPr>
        <p:grpSpPr>
          <a:xfrm>
            <a:off x="767408" y="260648"/>
            <a:ext cx="2160240" cy="864096"/>
            <a:chOff x="467544" y="260648"/>
            <a:chExt cx="4104456" cy="864096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C79B97D6-4D4C-4E4E-97C6-F0F082AB7C56}"/>
                </a:ext>
              </a:extLst>
            </p:cNvPr>
            <p:cNvCxnSpPr/>
            <p:nvPr/>
          </p:nvCxnSpPr>
          <p:spPr>
            <a:xfrm>
              <a:off x="467544" y="1124744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FC578809-D7FF-4565-A318-D6D364A04E29}"/>
                </a:ext>
              </a:extLst>
            </p:cNvPr>
            <p:cNvCxnSpPr/>
            <p:nvPr/>
          </p:nvCxnSpPr>
          <p:spPr>
            <a:xfrm>
              <a:off x="467544" y="260648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F2CB1B3-3D16-4ADD-902B-2D6ED4625388}"/>
              </a:ext>
            </a:extLst>
          </p:cNvPr>
          <p:cNvSpPr txBox="1">
            <a:spLocks/>
          </p:cNvSpPr>
          <p:nvPr/>
        </p:nvSpPr>
        <p:spPr>
          <a:xfrm>
            <a:off x="983432" y="267643"/>
            <a:ext cx="72008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выгода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CB2C8299-D94F-45A5-B8C9-888736425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90952"/>
              </p:ext>
            </p:extLst>
          </p:nvPr>
        </p:nvGraphicFramePr>
        <p:xfrm>
          <a:off x="1703512" y="1844829"/>
          <a:ext cx="8784976" cy="3456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152047196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1746485246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3605391798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1496482808"/>
                    </a:ext>
                  </a:extLst>
                </a:gridCol>
              </a:tblGrid>
              <a:tr h="647674">
                <a:tc gridSpan="4">
                  <a:txBody>
                    <a:bodyPr/>
                    <a:lstStyle/>
                    <a:p>
                      <a:r>
                        <a:rPr lang="ru-RU" sz="1400" dirty="0">
                          <a:latin typeface="Century Gothic" panose="020B0502020202020204" pitchFamily="34" charset="0"/>
                        </a:rPr>
                        <a:t>Прием оплаты через Систему Быстрых Платежей снижает расходы за эквайринг в 5 раз: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37189"/>
                  </a:ext>
                </a:extLst>
              </a:tr>
              <a:tr h="50938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entury Gothic" panose="020B0502020202020204" pitchFamily="34" charset="0"/>
                        </a:rPr>
                        <a:t>Способ приема денег</a:t>
                      </a:r>
                    </a:p>
                  </a:txBody>
                  <a:tcPr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entury Gothic" panose="020B0502020202020204" pitchFamily="34" charset="0"/>
                        </a:rPr>
                        <a:t>Оборот магазина в месяц</a:t>
                      </a:r>
                    </a:p>
                  </a:txBody>
                  <a:tcPr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entury Gothic" panose="020B0502020202020204" pitchFamily="34" charset="0"/>
                        </a:rPr>
                        <a:t>Ставка за эквайринг</a:t>
                      </a:r>
                    </a:p>
                  </a:txBody>
                  <a:tcPr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entury Gothic" panose="020B0502020202020204" pitchFamily="34" charset="0"/>
                        </a:rPr>
                        <a:t>Оплата за эквайринг в месяц</a:t>
                      </a:r>
                    </a:p>
                  </a:txBody>
                  <a:tcPr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91267"/>
                  </a:ext>
                </a:extLst>
              </a:tr>
              <a:tr h="55515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Банковский терминал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500 000 руб.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2,0%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7 000 руб.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74745"/>
                  </a:ext>
                </a:extLst>
              </a:tr>
              <a:tr h="555151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Century Gothic" panose="020B0502020202020204" pitchFamily="34" charset="0"/>
                        </a:rPr>
                        <a:t>Система Быстрых Платежей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500 000 руб.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0,7%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Century Gothic" panose="020B0502020202020204" pitchFamily="34" charset="0"/>
                        </a:rPr>
                        <a:t>1 500 руб.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28578962"/>
                  </a:ext>
                </a:extLst>
              </a:tr>
              <a:tr h="1189019">
                <a:tc gridSpan="4">
                  <a:txBody>
                    <a:bodyPr/>
                    <a:lstStyle/>
                    <a:p>
                      <a:r>
                        <a:rPr lang="ru-RU" sz="1000" dirty="0">
                          <a:latin typeface="Century Gothic" panose="020B0502020202020204" pitchFamily="34" charset="0"/>
                        </a:rPr>
                        <a:t>В Системе Быстрых платежей нет кассового разрыва. При оплате через банковский терминал вы получаете деньги в течение 24 часов. Денежный перевод по СБП занимает 15 секунд. На возврат денег нужно столько же времени.</a:t>
                      </a:r>
                    </a:p>
                    <a:p>
                      <a:endParaRPr lang="ru-RU" sz="1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ru-RU" sz="1000" dirty="0">
                          <a:latin typeface="Century Gothic" panose="020B0502020202020204" pitchFamily="34" charset="0"/>
                        </a:rPr>
                        <a:t>Платежи по штрихкодам – новое техническое решение, популярное у молодых людей. </a:t>
                      </a:r>
                    </a:p>
                    <a:p>
                      <a:r>
                        <a:rPr lang="ru-RU" sz="1000" dirty="0">
                          <a:latin typeface="Century Gothic" panose="020B0502020202020204" pitchFamily="34" charset="0"/>
                        </a:rPr>
                        <a:t>Установив 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QR</a:t>
                      </a:r>
                      <a:r>
                        <a:rPr lang="ru-RU" sz="1000" dirty="0">
                          <a:latin typeface="Century Gothic" panose="020B0502020202020204" pitchFamily="34" charset="0"/>
                        </a:rPr>
                        <a:t>-экраны, вы сможете выделиться на фоне конкурентов и привлечь новую аудиторию.</a:t>
                      </a:r>
                    </a:p>
                  </a:txBody>
                  <a:tcPr anchor="ctr"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53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78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84470" y="6356357"/>
            <a:ext cx="630767" cy="365125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99A49C-8C89-41B5-B407-73F7E1A2C283}"/>
              </a:ext>
            </a:extLst>
          </p:cNvPr>
          <p:cNvGrpSpPr/>
          <p:nvPr/>
        </p:nvGrpSpPr>
        <p:grpSpPr>
          <a:xfrm>
            <a:off x="901074" y="260648"/>
            <a:ext cx="10514710" cy="864096"/>
            <a:chOff x="467544" y="260648"/>
            <a:chExt cx="4104456" cy="864096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2F73A643-26AF-44C1-9E25-3AF709F3800B}"/>
                </a:ext>
              </a:extLst>
            </p:cNvPr>
            <p:cNvCxnSpPr/>
            <p:nvPr/>
          </p:nvCxnSpPr>
          <p:spPr>
            <a:xfrm>
              <a:off x="467544" y="1124744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C1947413-1828-4F71-9141-3064D2659040}"/>
                </a:ext>
              </a:extLst>
            </p:cNvPr>
            <p:cNvCxnSpPr/>
            <p:nvPr/>
          </p:nvCxnSpPr>
          <p:spPr>
            <a:xfrm>
              <a:off x="467544" y="260648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0B7EBD52-15CD-4DBE-A39D-7D48E6A51656}"/>
              </a:ext>
            </a:extLst>
          </p:cNvPr>
          <p:cNvSpPr txBox="1">
            <a:spLocks/>
          </p:cNvSpPr>
          <p:nvPr/>
        </p:nvSpPr>
        <p:spPr>
          <a:xfrm>
            <a:off x="901075" y="267643"/>
            <a:ext cx="10514709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Банки системы быстрых платежей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D9D5A5-EB99-48C5-ABD3-04EA30D96C2B}"/>
              </a:ext>
            </a:extLst>
          </p:cNvPr>
          <p:cNvSpPr/>
          <p:nvPr/>
        </p:nvSpPr>
        <p:spPr>
          <a:xfrm>
            <a:off x="1055246" y="2053839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73CC10-02CA-4873-BB13-A87FC39670F7}"/>
              </a:ext>
            </a:extLst>
          </p:cNvPr>
          <p:cNvSpPr/>
          <p:nvPr/>
        </p:nvSpPr>
        <p:spPr>
          <a:xfrm>
            <a:off x="3630031" y="2049902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F9D023-68D7-4F69-BF33-42F6D8BEBAEC}"/>
              </a:ext>
            </a:extLst>
          </p:cNvPr>
          <p:cNvSpPr/>
          <p:nvPr/>
        </p:nvSpPr>
        <p:spPr>
          <a:xfrm>
            <a:off x="8779600" y="2049902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A47A47-392B-4EC3-88FC-8CFCE4F2F69B}"/>
              </a:ext>
            </a:extLst>
          </p:cNvPr>
          <p:cNvSpPr/>
          <p:nvPr/>
        </p:nvSpPr>
        <p:spPr>
          <a:xfrm>
            <a:off x="6204815" y="2049902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90B44A-3921-457D-BA55-3164B707836E}"/>
              </a:ext>
            </a:extLst>
          </p:cNvPr>
          <p:cNvSpPr/>
          <p:nvPr/>
        </p:nvSpPr>
        <p:spPr>
          <a:xfrm>
            <a:off x="1054262" y="3269691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3D398A-0D67-4C0D-9822-7CEF2E954BE1}"/>
              </a:ext>
            </a:extLst>
          </p:cNvPr>
          <p:cNvSpPr/>
          <p:nvPr/>
        </p:nvSpPr>
        <p:spPr>
          <a:xfrm>
            <a:off x="3629047" y="3265754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299F067-DF74-41FA-B909-898C7455B66E}"/>
              </a:ext>
            </a:extLst>
          </p:cNvPr>
          <p:cNvSpPr/>
          <p:nvPr/>
        </p:nvSpPr>
        <p:spPr>
          <a:xfrm>
            <a:off x="8778616" y="3265754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2D9F28A-CCF9-4EF2-AA7B-FBCEDA3FD62E}"/>
              </a:ext>
            </a:extLst>
          </p:cNvPr>
          <p:cNvSpPr/>
          <p:nvPr/>
        </p:nvSpPr>
        <p:spPr>
          <a:xfrm>
            <a:off x="6203831" y="3265754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42C4C1B-FB70-4403-8276-89A02AA554EE}"/>
              </a:ext>
            </a:extLst>
          </p:cNvPr>
          <p:cNvSpPr/>
          <p:nvPr/>
        </p:nvSpPr>
        <p:spPr>
          <a:xfrm>
            <a:off x="1054262" y="4485543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88C49D-062F-4239-A6DD-7AB5EFE255DB}"/>
              </a:ext>
            </a:extLst>
          </p:cNvPr>
          <p:cNvSpPr/>
          <p:nvPr/>
        </p:nvSpPr>
        <p:spPr>
          <a:xfrm>
            <a:off x="3629047" y="4481606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F1CB60D-AE6B-4246-B2A7-098524FBED4A}"/>
              </a:ext>
            </a:extLst>
          </p:cNvPr>
          <p:cNvSpPr/>
          <p:nvPr/>
        </p:nvSpPr>
        <p:spPr>
          <a:xfrm>
            <a:off x="8778616" y="4481606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329F41-5241-4A02-B81E-03CDDFEC0C6C}"/>
              </a:ext>
            </a:extLst>
          </p:cNvPr>
          <p:cNvSpPr/>
          <p:nvPr/>
        </p:nvSpPr>
        <p:spPr>
          <a:xfrm>
            <a:off x="6203831" y="4481606"/>
            <a:ext cx="2376264" cy="93610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1950C7-5856-4DE5-9B37-738777CB6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3609" r="72809" b="36807"/>
          <a:stretch/>
        </p:blipFill>
        <p:spPr>
          <a:xfrm>
            <a:off x="1310851" y="2228383"/>
            <a:ext cx="648072" cy="648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8C1CA1-F2A5-4E54-8C9E-6971EFADDBE4}"/>
              </a:ext>
            </a:extLst>
          </p:cNvPr>
          <p:cNvSpPr txBox="1"/>
          <p:nvPr/>
        </p:nvSpPr>
        <p:spPr>
          <a:xfrm>
            <a:off x="2082611" y="236406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Сбербанк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BFF734-E117-4371-B7E6-475DEE4F0B2E}"/>
              </a:ext>
            </a:extLst>
          </p:cNvPr>
          <p:cNvSpPr txBox="1"/>
          <p:nvPr/>
        </p:nvSpPr>
        <p:spPr>
          <a:xfrm>
            <a:off x="2239519" y="3493963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Ак Барс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банк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B81035-FE09-402B-9CA4-66F6586EB1BB}"/>
              </a:ext>
            </a:extLst>
          </p:cNvPr>
          <p:cNvSpPr txBox="1"/>
          <p:nvPr/>
        </p:nvSpPr>
        <p:spPr>
          <a:xfrm>
            <a:off x="2136311" y="4694886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Русский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стандарт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6E7F2C-CC2B-413B-A6D6-E11F89BD0E09}"/>
              </a:ext>
            </a:extLst>
          </p:cNvPr>
          <p:cNvSpPr txBox="1"/>
          <p:nvPr/>
        </p:nvSpPr>
        <p:spPr>
          <a:xfrm>
            <a:off x="4723635" y="2364063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Тинькофф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220A3-4D7D-44B2-9314-A5203AFF780C}"/>
              </a:ext>
            </a:extLst>
          </p:cNvPr>
          <p:cNvSpPr txBox="1"/>
          <p:nvPr/>
        </p:nvSpPr>
        <p:spPr>
          <a:xfrm>
            <a:off x="4745020" y="3488879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Альфа-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банк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BBF7A1-32F4-483A-B8B2-977C15613E25}"/>
              </a:ext>
            </a:extLst>
          </p:cNvPr>
          <p:cNvSpPr txBox="1"/>
          <p:nvPr/>
        </p:nvSpPr>
        <p:spPr>
          <a:xfrm>
            <a:off x="4704467" y="4795511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Уралсиб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F95A9F-5C6D-4992-8FF1-F642BE7728A6}"/>
              </a:ext>
            </a:extLst>
          </p:cNvPr>
          <p:cNvSpPr txBox="1"/>
          <p:nvPr/>
        </p:nvSpPr>
        <p:spPr>
          <a:xfrm>
            <a:off x="7302756" y="2279955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Абсолют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банк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DAA479-19EC-46C8-BE2E-76AAB377382A}"/>
              </a:ext>
            </a:extLst>
          </p:cNvPr>
          <p:cNvSpPr txBox="1"/>
          <p:nvPr/>
        </p:nvSpPr>
        <p:spPr>
          <a:xfrm>
            <a:off x="7215878" y="349655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Американ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Экспресс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58925C-11D2-4ED5-A949-78FDFDCA2059}"/>
              </a:ext>
            </a:extLst>
          </p:cNvPr>
          <p:cNvSpPr txBox="1"/>
          <p:nvPr/>
        </p:nvSpPr>
        <p:spPr>
          <a:xfrm>
            <a:off x="7648259" y="4770026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ВТБ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AECFA0-693A-4E2E-9B14-5F6CB78172D1}"/>
              </a:ext>
            </a:extLst>
          </p:cNvPr>
          <p:cNvSpPr txBox="1"/>
          <p:nvPr/>
        </p:nvSpPr>
        <p:spPr>
          <a:xfrm>
            <a:off x="9576331" y="235824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Автоградбанк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719306-87C5-426B-9FD7-A7245EA45E41}"/>
              </a:ext>
            </a:extLst>
          </p:cNvPr>
          <p:cNvSpPr txBox="1"/>
          <p:nvPr/>
        </p:nvSpPr>
        <p:spPr>
          <a:xfrm>
            <a:off x="9689542" y="3579666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Возрождение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3D4FC1-6337-4112-BB8A-E289E7E31AA2}"/>
              </a:ext>
            </a:extLst>
          </p:cNvPr>
          <p:cNvSpPr txBox="1"/>
          <p:nvPr/>
        </p:nvSpPr>
        <p:spPr>
          <a:xfrm>
            <a:off x="9695954" y="4768288"/>
            <a:ext cx="1410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Газпромбанк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C9B033-88AB-4FC0-8759-ECCC0A9C3D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4" r="21430" b="27314"/>
          <a:stretch/>
        </p:blipFill>
        <p:spPr>
          <a:xfrm>
            <a:off x="3861635" y="2173994"/>
            <a:ext cx="735361" cy="6879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E55B7C2-C2D2-44E8-9226-71205451C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2208"/>
          <a:stretch/>
        </p:blipFill>
        <p:spPr>
          <a:xfrm>
            <a:off x="9040829" y="2222240"/>
            <a:ext cx="402200" cy="6480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6BF6A21-0776-4303-8068-4F04BA9349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8" t="20479" r="30748" b="23358"/>
          <a:stretch/>
        </p:blipFill>
        <p:spPr>
          <a:xfrm>
            <a:off x="4037617" y="3425798"/>
            <a:ext cx="402199" cy="61479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813FC4C-7C18-4D74-B57B-4E7DBF123E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18514" r="65787" b="33385"/>
          <a:stretch/>
        </p:blipFill>
        <p:spPr>
          <a:xfrm>
            <a:off x="1314007" y="4628777"/>
            <a:ext cx="641759" cy="64175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E0A7C72-84C1-4D02-A97F-821D347553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5824" b="685"/>
          <a:stretch/>
        </p:blipFill>
        <p:spPr>
          <a:xfrm>
            <a:off x="3957641" y="4628777"/>
            <a:ext cx="436959" cy="65543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75687EB-BE7A-4013-AA18-E17AC59CCB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1375" r="78493" b="2272"/>
          <a:stretch/>
        </p:blipFill>
        <p:spPr>
          <a:xfrm>
            <a:off x="9022791" y="4628777"/>
            <a:ext cx="624069" cy="64807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A8A1BDA-4313-451E-8FEF-3E38E4F24A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5789"/>
          <a:stretch/>
        </p:blipFill>
        <p:spPr>
          <a:xfrm>
            <a:off x="9022791" y="3441017"/>
            <a:ext cx="618789" cy="61894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A6304E6-D998-485F-BDA4-3AB67301D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4" b="-1660"/>
          <a:stretch/>
        </p:blipFill>
        <p:spPr>
          <a:xfrm>
            <a:off x="1285897" y="3604169"/>
            <a:ext cx="781183" cy="29264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B48CC94-869B-46D3-A76D-DF8B31468C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30" y="3431156"/>
            <a:ext cx="618789" cy="61878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9A299A6-F5D2-4F32-89BD-35C2865D35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57" y="4754286"/>
            <a:ext cx="936386" cy="33578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14F9F56-DCDE-440F-B2AB-A17695EBA5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37" y="2208556"/>
            <a:ext cx="618790" cy="6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8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84470" y="6356357"/>
            <a:ext cx="630767" cy="365125"/>
          </a:xfrm>
        </p:spPr>
        <p:txBody>
          <a:bodyPr/>
          <a:lstStyle/>
          <a:p>
            <a:r>
              <a:rPr lang="ru-RU" dirty="0"/>
              <a:t>6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99A49C-8C89-41B5-B407-73F7E1A2C283}"/>
              </a:ext>
            </a:extLst>
          </p:cNvPr>
          <p:cNvGrpSpPr/>
          <p:nvPr/>
        </p:nvGrpSpPr>
        <p:grpSpPr>
          <a:xfrm>
            <a:off x="901074" y="260648"/>
            <a:ext cx="10514710" cy="864096"/>
            <a:chOff x="467544" y="260648"/>
            <a:chExt cx="4104456" cy="864096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2F73A643-26AF-44C1-9E25-3AF709F3800B}"/>
                </a:ext>
              </a:extLst>
            </p:cNvPr>
            <p:cNvCxnSpPr/>
            <p:nvPr/>
          </p:nvCxnSpPr>
          <p:spPr>
            <a:xfrm>
              <a:off x="467544" y="1124744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C1947413-1828-4F71-9141-3064D2659040}"/>
                </a:ext>
              </a:extLst>
            </p:cNvPr>
            <p:cNvCxnSpPr/>
            <p:nvPr/>
          </p:nvCxnSpPr>
          <p:spPr>
            <a:xfrm>
              <a:off x="467544" y="260648"/>
              <a:ext cx="41044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0B7EBD52-15CD-4DBE-A39D-7D48E6A51656}"/>
              </a:ext>
            </a:extLst>
          </p:cNvPr>
          <p:cNvSpPr txBox="1">
            <a:spLocks/>
          </p:cNvSpPr>
          <p:nvPr/>
        </p:nvSpPr>
        <p:spPr>
          <a:xfrm>
            <a:off x="901075" y="267643"/>
            <a:ext cx="10514709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Сценарии приема платежей через </a:t>
            </a:r>
            <a:r>
              <a:rPr lang="ru-RU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сбп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E833CCC-4716-45D4-93A1-E813D29F7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46865"/>
              </p:ext>
            </p:extLst>
          </p:nvPr>
        </p:nvGraphicFramePr>
        <p:xfrm>
          <a:off x="1836541" y="1645324"/>
          <a:ext cx="8518917" cy="4176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9639">
                  <a:extLst>
                    <a:ext uri="{9D8B030D-6E8A-4147-A177-3AD203B41FA5}">
                      <a16:colId xmlns:a16="http://schemas.microsoft.com/office/drawing/2014/main" val="3181208823"/>
                    </a:ext>
                  </a:extLst>
                </a:gridCol>
                <a:gridCol w="2839639">
                  <a:extLst>
                    <a:ext uri="{9D8B030D-6E8A-4147-A177-3AD203B41FA5}">
                      <a16:colId xmlns:a16="http://schemas.microsoft.com/office/drawing/2014/main" val="1514378395"/>
                    </a:ext>
                  </a:extLst>
                </a:gridCol>
                <a:gridCol w="2839639">
                  <a:extLst>
                    <a:ext uri="{9D8B030D-6E8A-4147-A177-3AD203B41FA5}">
                      <a16:colId xmlns:a16="http://schemas.microsoft.com/office/drawing/2014/main" val="3244980769"/>
                    </a:ext>
                  </a:extLst>
                </a:gridCol>
              </a:tblGrid>
              <a:tr h="394597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QR-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наклейка</a:t>
                      </a:r>
                    </a:p>
                  </a:txBody>
                  <a:tcPr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QR-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экран</a:t>
                      </a:r>
                    </a:p>
                  </a:txBody>
                  <a:tcPr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909481"/>
                  </a:ext>
                </a:extLst>
              </a:tr>
              <a:tr h="546167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Что это такое?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Устройство, интегрированное с онлайн-кассой.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Устройство, интегрированное с онлайн-кассой.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836802"/>
                  </a:ext>
                </a:extLst>
              </a:tr>
              <a:tr h="63135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Ка коды отображает?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Статичный код, в котором зашифрована информация о счете организации.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Динамические коды, которые генерируются для каждой покупки.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175468"/>
                  </a:ext>
                </a:extLst>
              </a:tr>
              <a:tr h="654093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Кто и когда вводит сумму к оплате?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Покупатель после считывания кода.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Кассир перед генерацией нового кода.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52571"/>
                  </a:ext>
                </a:extLst>
              </a:tr>
              <a:tr h="92429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Для какого бизнеса подходит?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Для бизнеса с небольшим потоком клиентов: салон красоты, магазин “у дома”, киоск, павильон на ярмарке, платная парковка.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Для бизнеса с интенсивным потоком клиентов: аптека, супермаркет, кафе быстрого питания.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7759967"/>
                  </a:ext>
                </a:extLst>
              </a:tr>
              <a:tr h="1025953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Главное преимущество экрана заключается в том, что клиенту не нужно вводить сумму к оплате. При автоматическом вводе исключены ошибки. QR-дисплей уменьшает время на обслуживание одного покупателя.</a:t>
                      </a:r>
                      <a:endParaRPr lang="ru-RU" sz="1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8274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1EE5C-A70A-4A87-AF0A-C74A2CD1F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4941168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71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i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33743</TotalTime>
  <Words>621</Words>
  <Application>Microsoft Office PowerPoint</Application>
  <PresentationFormat>Широкоэкранный</PresentationFormat>
  <Paragraphs>165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Райская Наталья Сергеевна</cp:lastModifiedBy>
  <cp:revision>759</cp:revision>
  <dcterms:created xsi:type="dcterms:W3CDTF">2017-01-21T17:12:50Z</dcterms:created>
  <dcterms:modified xsi:type="dcterms:W3CDTF">2021-09-09T05:28:43Z</dcterms:modified>
</cp:coreProperties>
</file>